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59" r:id="rId4"/>
    <p:sldId id="262" r:id="rId5"/>
    <p:sldId id="260" r:id="rId6"/>
    <p:sldId id="273" r:id="rId7"/>
    <p:sldId id="274" r:id="rId8"/>
    <p:sldId id="258" r:id="rId9"/>
    <p:sldId id="263" r:id="rId10"/>
    <p:sldId id="264" r:id="rId11"/>
    <p:sldId id="265" r:id="rId12"/>
    <p:sldId id="267" r:id="rId13"/>
    <p:sldId id="270" r:id="rId14"/>
    <p:sldId id="266" r:id="rId15"/>
    <p:sldId id="276" r:id="rId16"/>
    <p:sldId id="268" r:id="rId17"/>
    <p:sldId id="269" r:id="rId18"/>
    <p:sldId id="275" r:id="rId19"/>
    <p:sldId id="27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6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3181846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2701978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868384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1659740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1181584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2257596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205295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1754429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2356693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3392111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AF64074-3292-4C74-B67E-3661D873B3EB}" type="datetimeFigureOut">
              <a:rPr lang="zh-CN" altLang="en-US" smtClean="0"/>
              <a:t>2021/2/19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2456763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F64074-3292-4C74-B67E-3661D873B3EB}" type="datetimeFigureOut">
              <a:rPr lang="zh-CN" altLang="en-US" smtClean="0"/>
              <a:t>2021/2/19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879AD-2DC9-472F-9519-75AEEA4F3A57}" type="slidenum">
              <a:rPr lang="zh-CN" altLang="en-US" smtClean="0"/>
              <a:t>‹#›</a:t>
            </a:fld>
            <a:endParaRPr lang="zh-CN" altLang="en-US"/>
          </a:p>
        </p:txBody>
      </p:sp>
    </p:spTree>
    <p:extLst>
      <p:ext uri="{BB962C8B-B14F-4D97-AF65-F5344CB8AC3E}">
        <p14:creationId xmlns:p14="http://schemas.microsoft.com/office/powerpoint/2010/main" val="3682469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GB" altLang="zh-CN" sz="4800" dirty="0" smtClean="0"/>
              <a:t>Study on Architecture Enhancement to support </a:t>
            </a:r>
            <a:r>
              <a:rPr lang="en-GB" altLang="zh-CN" sz="4800" dirty="0"/>
              <a:t>Ranging-based Positioning</a:t>
            </a:r>
            <a:r>
              <a:rPr lang="zh-CN" altLang="en-US" sz="4800" dirty="0"/>
              <a:t/>
            </a:r>
            <a:br>
              <a:rPr lang="zh-CN" altLang="en-US" sz="4800" dirty="0"/>
            </a:br>
            <a:r>
              <a:rPr lang="zh-CN" altLang="en-US" sz="4800" dirty="0" smtClean="0"/>
              <a:t> </a:t>
            </a:r>
            <a:r>
              <a:rPr lang="en-US" altLang="zh-CN" sz="4800" dirty="0" smtClean="0"/>
              <a:t>and </a:t>
            </a:r>
            <a:r>
              <a:rPr lang="en-GB" altLang="zh-CN" sz="4800" dirty="0" smtClean="0"/>
              <a:t>Services</a:t>
            </a:r>
            <a:endParaRPr lang="zh-CN" altLang="en-US" sz="4800" dirty="0"/>
          </a:p>
        </p:txBody>
      </p:sp>
      <p:sp>
        <p:nvSpPr>
          <p:cNvPr id="3" name="副标题 2"/>
          <p:cNvSpPr>
            <a:spLocks noGrp="1"/>
          </p:cNvSpPr>
          <p:nvPr>
            <p:ph type="subTitle" idx="1"/>
          </p:nvPr>
        </p:nvSpPr>
        <p:spPr/>
        <p:txBody>
          <a:bodyPr/>
          <a:lstStyle/>
          <a:p>
            <a:r>
              <a:rPr lang="en-US" altLang="zh-CN" dirty="0" smtClean="0"/>
              <a:t>S2-2100979</a:t>
            </a:r>
            <a:endParaRPr lang="en-US" altLang="zh-CN" dirty="0" smtClean="0"/>
          </a:p>
          <a:p>
            <a:endParaRPr lang="en-US" altLang="zh-CN" dirty="0" smtClean="0"/>
          </a:p>
          <a:p>
            <a:r>
              <a:rPr lang="en-US" altLang="zh-CN" dirty="0" smtClean="0"/>
              <a:t>Xiaomi</a:t>
            </a:r>
            <a:endParaRPr lang="zh-CN" altLang="en-US" dirty="0"/>
          </a:p>
        </p:txBody>
      </p:sp>
    </p:spTree>
    <p:extLst>
      <p:ext uri="{BB962C8B-B14F-4D97-AF65-F5344CB8AC3E}">
        <p14:creationId xmlns:p14="http://schemas.microsoft.com/office/powerpoint/2010/main" val="3940503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Authorization, Provisioning and Privacy</a:t>
            </a:r>
            <a:endParaRPr lang="zh-CN" altLang="en-US" dirty="0"/>
          </a:p>
        </p:txBody>
      </p:sp>
      <p:sp>
        <p:nvSpPr>
          <p:cNvPr id="3" name="内容占位符 2"/>
          <p:cNvSpPr>
            <a:spLocks noGrp="1"/>
          </p:cNvSpPr>
          <p:nvPr>
            <p:ph idx="1"/>
          </p:nvPr>
        </p:nvSpPr>
        <p:spPr/>
        <p:txBody>
          <a:bodyPr>
            <a:normAutofit lnSpcReduction="10000"/>
          </a:bodyPr>
          <a:lstStyle/>
          <a:p>
            <a:r>
              <a:rPr lang="en-GB" altLang="zh-CN" dirty="0"/>
              <a:t>The 5G system shall be able to support ranging service authorization for a UE or a group of UE.</a:t>
            </a:r>
            <a:endParaRPr lang="zh-CN" altLang="zh-CN" dirty="0"/>
          </a:p>
          <a:p>
            <a:r>
              <a:rPr lang="en-GB" altLang="zh-CN" dirty="0" smtClean="0"/>
              <a:t>The </a:t>
            </a:r>
            <a:r>
              <a:rPr lang="en-GB" altLang="zh-CN" dirty="0"/>
              <a:t>5G system shall be able to support ranging service policy/parameter provisioning for ranging device discovery and service execution</a:t>
            </a:r>
            <a:r>
              <a:rPr lang="en-GB" altLang="zh-CN" dirty="0" smtClean="0"/>
              <a:t>.</a:t>
            </a:r>
          </a:p>
          <a:p>
            <a:r>
              <a:rPr lang="x-none" altLang="zh-CN" dirty="0"/>
              <a:t>The 5G system shall be able to protect privacy of a UE and its user, ensuring that no identifiable information can be tracked by undesired entities during Ranging.</a:t>
            </a:r>
            <a:endParaRPr lang="zh-CN" altLang="zh-CN" dirty="0"/>
          </a:p>
          <a:p>
            <a:r>
              <a:rPr lang="en-GB" altLang="zh-CN" dirty="0"/>
              <a:t>The 5G system shall be able to ensure that user privacy is not violated during Ranging service, e.g., based on regulatory requirements</a:t>
            </a:r>
            <a:r>
              <a:rPr lang="en-GB" altLang="zh-CN" dirty="0" smtClean="0"/>
              <a:t>.</a:t>
            </a:r>
            <a:endParaRPr lang="en-US" altLang="zh-CN" dirty="0"/>
          </a:p>
        </p:txBody>
      </p:sp>
    </p:spTree>
    <p:extLst>
      <p:ext uri="{BB962C8B-B14F-4D97-AF65-F5344CB8AC3E}">
        <p14:creationId xmlns:p14="http://schemas.microsoft.com/office/powerpoint/2010/main" val="2558705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Ranging device </a:t>
            </a:r>
            <a:r>
              <a:rPr lang="en-US" altLang="zh-CN" dirty="0" smtClean="0"/>
              <a:t>discovery and service execution</a:t>
            </a:r>
            <a:endParaRPr lang="zh-CN" altLang="en-US" dirty="0"/>
          </a:p>
        </p:txBody>
      </p:sp>
      <p:sp>
        <p:nvSpPr>
          <p:cNvPr id="3" name="内容占位符 2"/>
          <p:cNvSpPr>
            <a:spLocks noGrp="1"/>
          </p:cNvSpPr>
          <p:nvPr>
            <p:ph idx="1"/>
          </p:nvPr>
        </p:nvSpPr>
        <p:spPr/>
        <p:txBody>
          <a:bodyPr/>
          <a:lstStyle/>
          <a:p>
            <a:r>
              <a:rPr lang="en-US" altLang="zh-CN" dirty="0"/>
              <a:t>The 5G system shall be able to support for a UE to discover other UEs supporting Ranging</a:t>
            </a:r>
            <a:r>
              <a:rPr lang="en-US" altLang="zh-CN" dirty="0" smtClean="0"/>
              <a:t>.</a:t>
            </a:r>
          </a:p>
          <a:p>
            <a:r>
              <a:rPr lang="en-US" altLang="zh-CN" dirty="0" smtClean="0"/>
              <a:t>The </a:t>
            </a:r>
            <a:r>
              <a:rPr lang="en-US" altLang="zh-CN" dirty="0"/>
              <a:t>5G system shall be able to enable or disable the Ranging </a:t>
            </a:r>
            <a:r>
              <a:rPr lang="en-US" altLang="zh-CN" dirty="0" smtClean="0"/>
              <a:t>service based on e.g. UE presence in a specific area required by the ranging service.</a:t>
            </a:r>
            <a:endParaRPr lang="zh-CN" altLang="zh-CN" dirty="0"/>
          </a:p>
          <a:p>
            <a:r>
              <a:rPr lang="en-GB" altLang="zh-CN" dirty="0" smtClean="0"/>
              <a:t>The </a:t>
            </a:r>
            <a:r>
              <a:rPr lang="en-GB" altLang="zh-CN" dirty="0"/>
              <a:t>5G system shall support mutual ranging, i.e. the two UE’s involved shall be able to range each other.</a:t>
            </a:r>
            <a:endParaRPr lang="zh-CN" altLang="zh-CN" dirty="0"/>
          </a:p>
          <a:p>
            <a:endParaRPr lang="en-US" altLang="zh-CN" dirty="0" smtClean="0"/>
          </a:p>
        </p:txBody>
      </p:sp>
    </p:spTree>
    <p:extLst>
      <p:ext uri="{BB962C8B-B14F-4D97-AF65-F5344CB8AC3E}">
        <p14:creationId xmlns:p14="http://schemas.microsoft.com/office/powerpoint/2010/main" val="2725770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Coordinated </a:t>
            </a:r>
            <a:r>
              <a:rPr lang="en-US" altLang="zh-CN" dirty="0"/>
              <a:t>ranging among multiple UEs</a:t>
            </a:r>
            <a:endParaRPr lang="zh-CN" altLang="en-US" dirty="0"/>
          </a:p>
        </p:txBody>
      </p:sp>
      <p:sp>
        <p:nvSpPr>
          <p:cNvPr id="3" name="内容占位符 2"/>
          <p:cNvSpPr>
            <a:spLocks noGrp="1"/>
          </p:cNvSpPr>
          <p:nvPr>
            <p:ph idx="1"/>
          </p:nvPr>
        </p:nvSpPr>
        <p:spPr/>
        <p:txBody>
          <a:bodyPr>
            <a:normAutofit lnSpcReduction="10000"/>
          </a:bodyPr>
          <a:lstStyle/>
          <a:p>
            <a:r>
              <a:rPr lang="en-GB" altLang="zh-CN" dirty="0" smtClean="0"/>
              <a:t>The </a:t>
            </a:r>
            <a:r>
              <a:rPr lang="en-US" altLang="zh-CN" dirty="0"/>
              <a:t>5G system shall support </a:t>
            </a:r>
            <a:r>
              <a:rPr lang="en-GB" altLang="zh-CN" dirty="0"/>
              <a:t>coordinated </a:t>
            </a:r>
            <a:r>
              <a:rPr lang="en-US" altLang="zh-CN" dirty="0"/>
              <a:t>ranging among multiple UEs, e.g., UE 1 can determine the distance and angle to UE 2 with no LOS path with the help of UE 3, which has LOS with both UE 1 and UE 2.</a:t>
            </a:r>
            <a:endParaRPr lang="zh-CN" altLang="zh-CN" dirty="0"/>
          </a:p>
          <a:p>
            <a:r>
              <a:rPr lang="en-US" altLang="zh-CN" dirty="0" smtClean="0"/>
              <a:t>The </a:t>
            </a:r>
            <a:r>
              <a:rPr lang="en-US" altLang="zh-CN" dirty="0"/>
              <a:t>5G system shall support a UE initiating discovery of one or multiple UE(s) to assist with coordinated ranging of a target UE.</a:t>
            </a:r>
            <a:endParaRPr lang="zh-CN" altLang="zh-CN" dirty="0"/>
          </a:p>
          <a:p>
            <a:r>
              <a:rPr lang="en-GB" altLang="zh-CN" dirty="0" smtClean="0"/>
              <a:t>The </a:t>
            </a:r>
            <a:r>
              <a:rPr lang="en-GB" altLang="zh-CN" dirty="0"/>
              <a:t>5G system shall provide a mechanism for UE to identify UEs who can assist with ranging a target UE. </a:t>
            </a:r>
            <a:endParaRPr lang="zh-CN" altLang="zh-CN" dirty="0"/>
          </a:p>
          <a:p>
            <a:r>
              <a:rPr lang="en-US" altLang="zh-CN" dirty="0" smtClean="0"/>
              <a:t>The </a:t>
            </a:r>
            <a:r>
              <a:rPr lang="en-US" altLang="zh-CN" dirty="0"/>
              <a:t>5G system shall support transferring sufficient information from UEs participating in coordinated ranging </a:t>
            </a:r>
            <a:r>
              <a:rPr lang="en-US" altLang="zh-CN" dirty="0" smtClean="0"/>
              <a:t>so </a:t>
            </a:r>
            <a:r>
              <a:rPr lang="en-US" altLang="zh-CN" dirty="0"/>
              <a:t>that the UEs can calibrate ranging measurements. </a:t>
            </a:r>
            <a:endParaRPr lang="zh-CN" altLang="zh-CN" dirty="0"/>
          </a:p>
          <a:p>
            <a:endParaRPr lang="en-US" altLang="zh-CN" dirty="0"/>
          </a:p>
        </p:txBody>
      </p:sp>
    </p:spTree>
    <p:extLst>
      <p:ext uri="{BB962C8B-B14F-4D97-AF65-F5344CB8AC3E}">
        <p14:creationId xmlns:p14="http://schemas.microsoft.com/office/powerpoint/2010/main" val="1051525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QoS Handling</a:t>
            </a:r>
            <a:endParaRPr lang="zh-CN" altLang="en-US" dirty="0"/>
          </a:p>
        </p:txBody>
      </p:sp>
      <p:sp>
        <p:nvSpPr>
          <p:cNvPr id="3" name="内容占位符 2"/>
          <p:cNvSpPr>
            <a:spLocks noGrp="1"/>
          </p:cNvSpPr>
          <p:nvPr>
            <p:ph idx="1"/>
          </p:nvPr>
        </p:nvSpPr>
        <p:spPr>
          <a:xfrm>
            <a:off x="838200" y="1656595"/>
            <a:ext cx="5072149" cy="4868896"/>
          </a:xfrm>
        </p:spPr>
        <p:txBody>
          <a:bodyPr>
            <a:normAutofit/>
          </a:bodyPr>
          <a:lstStyle/>
          <a:p>
            <a:r>
              <a:rPr lang="en-US" altLang="zh-CN" sz="2400" dirty="0"/>
              <a:t>The 5G system shall be able to </a:t>
            </a:r>
            <a:r>
              <a:rPr lang="en-US" altLang="zh-CN" sz="2400" dirty="0" smtClean="0"/>
              <a:t>handle QoS requirements for </a:t>
            </a:r>
            <a:r>
              <a:rPr lang="en-US" altLang="zh-CN" sz="2400" dirty="0"/>
              <a:t>different use </a:t>
            </a:r>
            <a:r>
              <a:rPr lang="en-US" altLang="zh-CN" sz="2400" dirty="0" smtClean="0"/>
              <a:t>case </a:t>
            </a:r>
            <a:r>
              <a:rPr lang="en-US" altLang="zh-CN" sz="2400" dirty="0"/>
              <a:t>scenarios</a:t>
            </a:r>
            <a:r>
              <a:rPr lang="en-US" altLang="zh-CN" sz="2400" dirty="0" smtClean="0"/>
              <a:t> (i.e.  ranging accuracy, availability, latency, effective ranging distance, coverage, NLOS/LOS, relative UE velocity, ranging interval, number of concurrent ranging operation for a UE, number of concurrent ranging operation in an area) based on stage 1 performance requirements.</a:t>
            </a:r>
            <a:endParaRPr lang="zh-CN" altLang="zh-CN" sz="2400" dirty="0"/>
          </a:p>
          <a:p>
            <a:endParaRPr lang="en-US" altLang="zh-CN" sz="2400" dirty="0" smtClean="0"/>
          </a:p>
        </p:txBody>
      </p:sp>
      <p:pic>
        <p:nvPicPr>
          <p:cNvPr id="5" name="图片 4"/>
          <p:cNvPicPr>
            <a:picLocks noChangeAspect="1"/>
          </p:cNvPicPr>
          <p:nvPr/>
        </p:nvPicPr>
        <p:blipFill>
          <a:blip r:embed="rId2"/>
          <a:stretch>
            <a:fillRect/>
          </a:stretch>
        </p:blipFill>
        <p:spPr>
          <a:xfrm>
            <a:off x="6076604" y="218438"/>
            <a:ext cx="5810902" cy="6575495"/>
          </a:xfrm>
          <a:prstGeom prst="rect">
            <a:avLst/>
          </a:prstGeom>
        </p:spPr>
      </p:pic>
    </p:spTree>
    <p:extLst>
      <p:ext uri="{BB962C8B-B14F-4D97-AF65-F5344CB8AC3E}">
        <p14:creationId xmlns:p14="http://schemas.microsoft.com/office/powerpoint/2010/main" val="2147962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Ranging </a:t>
            </a:r>
            <a:r>
              <a:rPr lang="en-US" altLang="zh-CN" dirty="0" smtClean="0"/>
              <a:t>service exposure</a:t>
            </a:r>
            <a:endParaRPr lang="zh-CN" altLang="en-US" dirty="0"/>
          </a:p>
        </p:txBody>
      </p:sp>
      <p:sp>
        <p:nvSpPr>
          <p:cNvPr id="3" name="内容占位符 2"/>
          <p:cNvSpPr>
            <a:spLocks noGrp="1"/>
          </p:cNvSpPr>
          <p:nvPr>
            <p:ph idx="1"/>
          </p:nvPr>
        </p:nvSpPr>
        <p:spPr/>
        <p:txBody>
          <a:bodyPr/>
          <a:lstStyle/>
          <a:p>
            <a:r>
              <a:rPr lang="en-GB" altLang="zh-CN" dirty="0"/>
              <a:t>The 5G system shall be able to support one UE initiates ranging service to the other UE.</a:t>
            </a:r>
            <a:endParaRPr lang="en-US" altLang="zh-CN" dirty="0" smtClean="0"/>
          </a:p>
          <a:p>
            <a:r>
              <a:rPr lang="en-GB" altLang="zh-CN" dirty="0" smtClean="0"/>
              <a:t>The </a:t>
            </a:r>
            <a:r>
              <a:rPr lang="en-GB" altLang="zh-CN" dirty="0"/>
              <a:t>5G system shall allow ranging service between 2 UEs triggered by and exposed to a third UE</a:t>
            </a:r>
            <a:r>
              <a:rPr lang="en-US" altLang="zh-CN" dirty="0" smtClean="0"/>
              <a:t>.</a:t>
            </a:r>
          </a:p>
          <a:p>
            <a:r>
              <a:rPr lang="en-US" altLang="zh-CN" dirty="0"/>
              <a:t>The 5G system shall be able to support ranging service </a:t>
            </a:r>
            <a:r>
              <a:rPr lang="en-US" altLang="zh-CN" dirty="0" smtClean="0"/>
              <a:t>exposure </a:t>
            </a:r>
            <a:r>
              <a:rPr lang="en-US" altLang="zh-CN" dirty="0"/>
              <a:t>to the 3</a:t>
            </a:r>
            <a:r>
              <a:rPr lang="en-US" altLang="zh-CN" baseline="30000" dirty="0"/>
              <a:t>rd</a:t>
            </a:r>
            <a:r>
              <a:rPr lang="en-US" altLang="zh-CN" dirty="0"/>
              <a:t> party application server</a:t>
            </a:r>
            <a:r>
              <a:rPr lang="en-US" altLang="zh-CN" dirty="0" smtClean="0"/>
              <a:t>.</a:t>
            </a:r>
            <a:endParaRPr lang="en-US" altLang="zh-CN" dirty="0"/>
          </a:p>
        </p:txBody>
      </p:sp>
    </p:spTree>
    <p:extLst>
      <p:ext uri="{BB962C8B-B14F-4D97-AF65-F5344CB8AC3E}">
        <p14:creationId xmlns:p14="http://schemas.microsoft.com/office/powerpoint/2010/main" val="1099545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Energy efficiency</a:t>
            </a:r>
            <a:endParaRPr lang="zh-CN" altLang="en-US" dirty="0"/>
          </a:p>
        </p:txBody>
      </p:sp>
      <p:sp>
        <p:nvSpPr>
          <p:cNvPr id="3" name="内容占位符 2"/>
          <p:cNvSpPr>
            <a:spLocks noGrp="1"/>
          </p:cNvSpPr>
          <p:nvPr>
            <p:ph idx="1"/>
          </p:nvPr>
        </p:nvSpPr>
        <p:spPr/>
        <p:txBody>
          <a:bodyPr/>
          <a:lstStyle/>
          <a:p>
            <a:r>
              <a:rPr lang="en-GB" altLang="zh-CN" dirty="0" smtClean="0"/>
              <a:t>Since the ranging measurement at the UE consumes power, for low power consumption ranging UEs, the </a:t>
            </a:r>
            <a:r>
              <a:rPr lang="en-GB" altLang="zh-CN" dirty="0"/>
              <a:t>5G system shall support energy efficient UE ranging services and operation.</a:t>
            </a:r>
            <a:endParaRPr lang="en-US" altLang="zh-CN" dirty="0"/>
          </a:p>
        </p:txBody>
      </p:sp>
    </p:spTree>
    <p:extLst>
      <p:ext uri="{BB962C8B-B14F-4D97-AF65-F5344CB8AC3E}">
        <p14:creationId xmlns:p14="http://schemas.microsoft.com/office/powerpoint/2010/main" val="226232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Roaming and Interworking </a:t>
            </a:r>
            <a:endParaRPr lang="zh-CN" altLang="en-US" dirty="0"/>
          </a:p>
        </p:txBody>
      </p:sp>
      <p:sp>
        <p:nvSpPr>
          <p:cNvPr id="3" name="内容占位符 2"/>
          <p:cNvSpPr>
            <a:spLocks noGrp="1"/>
          </p:cNvSpPr>
          <p:nvPr>
            <p:ph idx="1"/>
          </p:nvPr>
        </p:nvSpPr>
        <p:spPr/>
        <p:txBody>
          <a:bodyPr/>
          <a:lstStyle/>
          <a:p>
            <a:r>
              <a:rPr lang="en-GB" altLang="zh-CN" dirty="0" smtClean="0"/>
              <a:t>The </a:t>
            </a:r>
            <a:r>
              <a:rPr lang="en-GB" altLang="zh-CN" dirty="0"/>
              <a:t>5G system shall be able to provide ranging service to roaming UEs</a:t>
            </a:r>
            <a:r>
              <a:rPr lang="en-GB" altLang="zh-CN" dirty="0" smtClean="0"/>
              <a:t>.</a:t>
            </a:r>
            <a:r>
              <a:rPr lang="en-GB" altLang="zh-CN" dirty="0"/>
              <a:t> </a:t>
            </a:r>
            <a:endParaRPr lang="en-GB" altLang="zh-CN" dirty="0" smtClean="0"/>
          </a:p>
          <a:p>
            <a:r>
              <a:rPr lang="en-GB" altLang="zh-CN" dirty="0" smtClean="0"/>
              <a:t>The </a:t>
            </a:r>
            <a:r>
              <a:rPr lang="en-GB" altLang="zh-CN" dirty="0"/>
              <a:t>5G system shall be able to support ranging service between UEs which subscribe to different operators.</a:t>
            </a:r>
            <a:endParaRPr lang="zh-CN" altLang="zh-CN" dirty="0"/>
          </a:p>
          <a:p>
            <a:endParaRPr lang="zh-CN" altLang="zh-CN" dirty="0"/>
          </a:p>
          <a:p>
            <a:endParaRPr lang="en-US" altLang="zh-CN" dirty="0"/>
          </a:p>
        </p:txBody>
      </p:sp>
    </p:spTree>
    <p:extLst>
      <p:ext uri="{BB962C8B-B14F-4D97-AF65-F5344CB8AC3E}">
        <p14:creationId xmlns:p14="http://schemas.microsoft.com/office/powerpoint/2010/main" val="3703066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Operator control, management and charging </a:t>
            </a:r>
            <a:endParaRPr lang="zh-CN" altLang="en-US" dirty="0"/>
          </a:p>
        </p:txBody>
      </p:sp>
      <p:sp>
        <p:nvSpPr>
          <p:cNvPr id="3" name="内容占位符 2"/>
          <p:cNvSpPr>
            <a:spLocks noGrp="1"/>
          </p:cNvSpPr>
          <p:nvPr>
            <p:ph idx="1"/>
          </p:nvPr>
        </p:nvSpPr>
        <p:spPr/>
        <p:txBody>
          <a:bodyPr/>
          <a:lstStyle/>
          <a:p>
            <a:r>
              <a:rPr lang="en-US" altLang="zh-CN" dirty="0" smtClean="0"/>
              <a:t>The </a:t>
            </a:r>
            <a:r>
              <a:rPr lang="en-US" altLang="zh-CN" dirty="0"/>
              <a:t>5G system shall be able to ensure that the use of ranging, if in licensed spectrum, is only permitted in network coverage under the full control of the operator who provides the coverage</a:t>
            </a:r>
            <a:r>
              <a:rPr lang="en-US" altLang="zh-CN" dirty="0" smtClean="0"/>
              <a:t>.</a:t>
            </a:r>
          </a:p>
          <a:p>
            <a:r>
              <a:rPr lang="en-US" altLang="zh-CN" dirty="0"/>
              <a:t>The 5G system shall be able </a:t>
            </a:r>
            <a:r>
              <a:rPr lang="en-US" altLang="zh-CN" dirty="0" smtClean="0"/>
              <a:t>to support charging for the usage of ranging service in </a:t>
            </a:r>
            <a:r>
              <a:rPr lang="en-US" altLang="zh-CN" dirty="0"/>
              <a:t>licensed </a:t>
            </a:r>
            <a:r>
              <a:rPr lang="en-US" altLang="zh-CN" dirty="0" smtClean="0"/>
              <a:t>spectrum.</a:t>
            </a:r>
            <a:endParaRPr lang="zh-CN" altLang="zh-CN" dirty="0"/>
          </a:p>
          <a:p>
            <a:endParaRPr lang="zh-CN" altLang="zh-CN" dirty="0"/>
          </a:p>
          <a:p>
            <a:endParaRPr lang="en-US" altLang="zh-CN" dirty="0"/>
          </a:p>
        </p:txBody>
      </p:sp>
    </p:spTree>
    <p:extLst>
      <p:ext uri="{BB962C8B-B14F-4D97-AF65-F5344CB8AC3E}">
        <p14:creationId xmlns:p14="http://schemas.microsoft.com/office/powerpoint/2010/main" val="68101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Related Study in RAN2</a:t>
            </a:r>
            <a:endParaRPr lang="zh-CN" altLang="en-US" dirty="0"/>
          </a:p>
        </p:txBody>
      </p:sp>
      <p:sp>
        <p:nvSpPr>
          <p:cNvPr id="3" name="内容占位符 2"/>
          <p:cNvSpPr>
            <a:spLocks noGrp="1"/>
          </p:cNvSpPr>
          <p:nvPr>
            <p:ph idx="1"/>
          </p:nvPr>
        </p:nvSpPr>
        <p:spPr/>
        <p:txBody>
          <a:bodyPr/>
          <a:lstStyle/>
          <a:p>
            <a:r>
              <a:rPr lang="en-GB" altLang="zh-CN" dirty="0" smtClean="0"/>
              <a:t>FS_NR_pos_cov (</a:t>
            </a:r>
            <a:r>
              <a:rPr lang="en-GB" altLang="zh-CN" dirty="0"/>
              <a:t>RP-201518, </a:t>
            </a:r>
            <a:r>
              <a:rPr lang="en-GB" altLang="zh-CN" dirty="0" smtClean="0"/>
              <a:t>Study </a:t>
            </a:r>
            <a:r>
              <a:rPr lang="en-GB" altLang="zh-CN" dirty="0"/>
              <a:t>on scenarios and requirements of in-coverage, partial coverage, and out-of-coverage NR positioning use cases</a:t>
            </a:r>
            <a:r>
              <a:rPr lang="en-GB" altLang="zh-CN" dirty="0" smtClean="0"/>
              <a:t>) R18 SID approved to study on </a:t>
            </a:r>
            <a:r>
              <a:rPr lang="en-GB" altLang="zh-CN" dirty="0"/>
              <a:t>positioning use cases, requirements and scenarios for V2X and public safety UE in in-coverage, partial coverage, and </a:t>
            </a:r>
            <a:r>
              <a:rPr lang="en-GB" altLang="zh-CN" dirty="0" smtClean="0"/>
              <a:t>out-of-coverage</a:t>
            </a:r>
          </a:p>
          <a:p>
            <a:r>
              <a:rPr lang="en-GB" altLang="zh-CN" dirty="0" smtClean="0"/>
              <a:t>Similar architecture enhancement to 5GC as that of supporting Ranging-based Positioning</a:t>
            </a:r>
            <a:r>
              <a:rPr lang="zh-CN" altLang="en-US" dirty="0" smtClean="0"/>
              <a:t> </a:t>
            </a:r>
            <a:r>
              <a:rPr lang="en-US" altLang="zh-CN" dirty="0"/>
              <a:t>and </a:t>
            </a:r>
            <a:r>
              <a:rPr lang="en-GB" altLang="zh-CN" dirty="0" smtClean="0"/>
              <a:t>Services is foreseen.</a:t>
            </a:r>
          </a:p>
          <a:p>
            <a:r>
              <a:rPr lang="en-US" altLang="zh-CN" dirty="0"/>
              <a:t>I</a:t>
            </a:r>
            <a:r>
              <a:rPr lang="en-US" altLang="zh-CN" dirty="0" smtClean="0"/>
              <a:t>t </a:t>
            </a:r>
            <a:r>
              <a:rPr lang="en-US" altLang="zh-CN" dirty="0"/>
              <a:t>is proposed to develop a common architectural enhancements to 5GC for V2X and public safety UE use cases as well to avoid potential </a:t>
            </a:r>
            <a:r>
              <a:rPr lang="en-US" altLang="zh-CN" dirty="0" smtClean="0"/>
              <a:t>divergence or overlapped work.</a:t>
            </a:r>
            <a:endParaRPr lang="zh-CN" altLang="zh-CN" dirty="0"/>
          </a:p>
          <a:p>
            <a:endParaRPr lang="zh-CN" altLang="en-US" dirty="0"/>
          </a:p>
        </p:txBody>
      </p:sp>
    </p:spTree>
    <p:extLst>
      <p:ext uri="{BB962C8B-B14F-4D97-AF65-F5344CB8AC3E}">
        <p14:creationId xmlns:p14="http://schemas.microsoft.com/office/powerpoint/2010/main" val="2590000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Conclusions </a:t>
            </a:r>
            <a:endParaRPr lang="zh-CN" altLang="en-US" dirty="0"/>
          </a:p>
        </p:txBody>
      </p:sp>
      <p:sp>
        <p:nvSpPr>
          <p:cNvPr id="3" name="内容占位符 2"/>
          <p:cNvSpPr>
            <a:spLocks noGrp="1"/>
          </p:cNvSpPr>
          <p:nvPr>
            <p:ph idx="1"/>
          </p:nvPr>
        </p:nvSpPr>
        <p:spPr>
          <a:xfrm>
            <a:off x="838200" y="1577050"/>
            <a:ext cx="10515600" cy="5017714"/>
          </a:xfrm>
        </p:spPr>
        <p:txBody>
          <a:bodyPr>
            <a:normAutofit fontScale="77500" lnSpcReduction="20000"/>
          </a:bodyPr>
          <a:lstStyle/>
          <a:p>
            <a:r>
              <a:rPr lang="en-US" altLang="zh-CN" dirty="0" smtClean="0"/>
              <a:t>A SID is needed in SA2 to enable Ranging-based positioning and services over </a:t>
            </a:r>
            <a:r>
              <a:rPr lang="en-US" altLang="zh-CN" dirty="0" err="1" smtClean="0"/>
              <a:t>sidelink</a:t>
            </a:r>
            <a:r>
              <a:rPr lang="en-US" altLang="zh-CN" dirty="0" smtClean="0"/>
              <a:t> for commercial, V2X and public safety use cases </a:t>
            </a:r>
            <a:r>
              <a:rPr lang="en-GB" altLang="zh-CN" dirty="0"/>
              <a:t>in in-coverage, partial coverage, and </a:t>
            </a:r>
            <a:r>
              <a:rPr lang="en-GB" altLang="zh-CN" dirty="0" smtClean="0"/>
              <a:t>out-of-coverage of 5G network</a:t>
            </a:r>
            <a:r>
              <a:rPr lang="en-US" altLang="zh-CN" dirty="0" smtClean="0"/>
              <a:t>, with the following architectural considerations:</a:t>
            </a:r>
          </a:p>
          <a:p>
            <a:pPr lvl="1"/>
            <a:r>
              <a:rPr lang="en-US" altLang="zh-CN" dirty="0" smtClean="0"/>
              <a:t>Overall architecture reference model</a:t>
            </a:r>
          </a:p>
          <a:p>
            <a:pPr lvl="1"/>
            <a:r>
              <a:rPr lang="en-GB" altLang="zh-CN" dirty="0"/>
              <a:t>S</a:t>
            </a:r>
            <a:r>
              <a:rPr lang="en-GB" altLang="zh-CN" dirty="0" smtClean="0"/>
              <a:t>ervice authorization and policy/parameter provisioning </a:t>
            </a:r>
            <a:r>
              <a:rPr lang="en-GB" altLang="zh-CN" dirty="0"/>
              <a:t>for a UE or a group of </a:t>
            </a:r>
            <a:r>
              <a:rPr lang="en-GB" altLang="zh-CN" dirty="0" smtClean="0"/>
              <a:t>UE</a:t>
            </a:r>
          </a:p>
          <a:p>
            <a:pPr lvl="1"/>
            <a:r>
              <a:rPr lang="en-US" altLang="zh-CN" dirty="0" smtClean="0"/>
              <a:t>Assurance </a:t>
            </a:r>
            <a:r>
              <a:rPr lang="en-US" altLang="zh-CN" dirty="0"/>
              <a:t>of UE Ranging privacy</a:t>
            </a:r>
            <a:r>
              <a:rPr lang="en-GB" altLang="zh-CN" dirty="0" smtClean="0"/>
              <a:t>;</a:t>
            </a:r>
          </a:p>
          <a:p>
            <a:pPr lvl="1"/>
            <a:r>
              <a:rPr lang="en-US" altLang="zh-CN" dirty="0"/>
              <a:t>Ranging device discovery and service </a:t>
            </a:r>
            <a:r>
              <a:rPr lang="en-US" altLang="zh-CN" dirty="0" smtClean="0"/>
              <a:t>execution between 2 UEs and </a:t>
            </a:r>
            <a:r>
              <a:rPr lang="en-GB" altLang="zh-CN" dirty="0" smtClean="0"/>
              <a:t>coordinated </a:t>
            </a:r>
            <a:r>
              <a:rPr lang="en-US" altLang="zh-CN" dirty="0"/>
              <a:t>ranging among multiple UEs to enable ranging between UEs with no LOS </a:t>
            </a:r>
            <a:r>
              <a:rPr lang="en-US" altLang="zh-CN" dirty="0" smtClean="0"/>
              <a:t>path;</a:t>
            </a:r>
          </a:p>
          <a:p>
            <a:pPr lvl="1"/>
            <a:r>
              <a:rPr lang="en-US" altLang="zh-CN" dirty="0" smtClean="0"/>
              <a:t>QoS handling for </a:t>
            </a:r>
            <a:r>
              <a:rPr lang="en-US" altLang="zh-CN" dirty="0"/>
              <a:t>different use case </a:t>
            </a:r>
            <a:r>
              <a:rPr lang="en-US" altLang="zh-CN" dirty="0" smtClean="0"/>
              <a:t>scenarios based </a:t>
            </a:r>
            <a:r>
              <a:rPr lang="en-US" altLang="zh-CN" dirty="0"/>
              <a:t>on stage 1 performance requirements</a:t>
            </a:r>
            <a:r>
              <a:rPr lang="en-US" altLang="zh-CN" dirty="0" smtClean="0"/>
              <a:t>, in terms of ranging </a:t>
            </a:r>
            <a:r>
              <a:rPr lang="en-US" altLang="zh-CN" dirty="0"/>
              <a:t>accuracy, availability, latency, effective ranging distance, coverage, NLOS/LOS, relative UE velocity, ranging interval, number of concurrent ranging operation for a UE, number of concurrent ranging operation in an </a:t>
            </a:r>
            <a:r>
              <a:rPr lang="en-US" altLang="zh-CN" dirty="0" smtClean="0"/>
              <a:t>area;</a:t>
            </a:r>
          </a:p>
          <a:p>
            <a:pPr lvl="1"/>
            <a:r>
              <a:rPr lang="en-US" altLang="zh-CN" dirty="0"/>
              <a:t>Ranging service </a:t>
            </a:r>
            <a:r>
              <a:rPr lang="en-US" altLang="zh-CN" dirty="0" smtClean="0"/>
              <a:t>request initiation and service exposure;</a:t>
            </a:r>
          </a:p>
          <a:p>
            <a:pPr lvl="1"/>
            <a:r>
              <a:rPr lang="en-GB" altLang="zh-CN" dirty="0" smtClean="0"/>
              <a:t>Energy </a:t>
            </a:r>
            <a:r>
              <a:rPr lang="en-GB" altLang="zh-CN" dirty="0"/>
              <a:t>efficient UE ranging services and </a:t>
            </a:r>
            <a:r>
              <a:rPr lang="en-GB" altLang="zh-CN" dirty="0" smtClean="0"/>
              <a:t>operation for low power consumption UEs;</a:t>
            </a:r>
            <a:endParaRPr lang="en-US" altLang="zh-CN" dirty="0" smtClean="0"/>
          </a:p>
          <a:p>
            <a:pPr lvl="1"/>
            <a:r>
              <a:rPr lang="en-US" altLang="zh-CN" dirty="0" smtClean="0"/>
              <a:t>Enabling ranging service between UEs subscribed to different operators and for roaming users;</a:t>
            </a:r>
          </a:p>
          <a:p>
            <a:pPr lvl="1"/>
            <a:r>
              <a:rPr lang="en-US" altLang="zh-CN" dirty="0" smtClean="0"/>
              <a:t>Operator management, control and charging </a:t>
            </a:r>
            <a:r>
              <a:rPr lang="en-US" altLang="zh-CN" dirty="0"/>
              <a:t>for the usage of ranging service in licensed </a:t>
            </a:r>
            <a:r>
              <a:rPr lang="en-US" altLang="zh-CN" dirty="0" smtClean="0"/>
              <a:t>spectrum</a:t>
            </a:r>
          </a:p>
          <a:p>
            <a:r>
              <a:rPr lang="en-US" altLang="zh-CN" dirty="0" smtClean="0"/>
              <a:t>Time schedule: TBD, to follow SA2 guidance.</a:t>
            </a:r>
          </a:p>
        </p:txBody>
      </p:sp>
    </p:spTree>
    <p:extLst>
      <p:ext uri="{BB962C8B-B14F-4D97-AF65-F5344CB8AC3E}">
        <p14:creationId xmlns:p14="http://schemas.microsoft.com/office/powerpoint/2010/main" val="174716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Definition of Ranging</a:t>
            </a:r>
            <a:endParaRPr lang="zh-CN" altLang="en-US" dirty="0"/>
          </a:p>
        </p:txBody>
      </p:sp>
      <p:sp>
        <p:nvSpPr>
          <p:cNvPr id="3" name="内容占位符 2"/>
          <p:cNvSpPr>
            <a:spLocks noGrp="1"/>
          </p:cNvSpPr>
          <p:nvPr>
            <p:ph idx="1"/>
          </p:nvPr>
        </p:nvSpPr>
        <p:spPr>
          <a:xfrm>
            <a:off x="838200" y="1615166"/>
            <a:ext cx="6832107" cy="4794869"/>
          </a:xfrm>
        </p:spPr>
        <p:txBody>
          <a:bodyPr>
            <a:normAutofit fontScale="77500" lnSpcReduction="20000"/>
          </a:bodyPr>
          <a:lstStyle/>
          <a:p>
            <a:r>
              <a:rPr lang="en-US" altLang="zh-CN" dirty="0" smtClean="0"/>
              <a:t>Ranging </a:t>
            </a:r>
            <a:r>
              <a:rPr lang="en-US" altLang="zh-CN" dirty="0"/>
              <a:t>refers to the determination of the distance between two UEs and/or the direction of one </a:t>
            </a:r>
            <a:r>
              <a:rPr lang="en-US" altLang="zh-CN" dirty="0" smtClean="0"/>
              <a:t>UE, i.e. target UE,  </a:t>
            </a:r>
            <a:r>
              <a:rPr lang="en-US" altLang="zh-CN" dirty="0"/>
              <a:t>from the other </a:t>
            </a:r>
            <a:r>
              <a:rPr lang="en-US" altLang="zh-CN" dirty="0" smtClean="0"/>
              <a:t>one, i.e. observer UE, </a:t>
            </a:r>
            <a:r>
              <a:rPr lang="en-US" altLang="zh-CN" dirty="0"/>
              <a:t>via direct communication connection</a:t>
            </a:r>
            <a:r>
              <a:rPr lang="en-US" altLang="zh-CN" dirty="0" smtClean="0"/>
              <a:t>.</a:t>
            </a:r>
          </a:p>
          <a:p>
            <a:pPr lvl="1"/>
            <a:r>
              <a:rPr lang="en-US" altLang="zh-CN" dirty="0" smtClean="0"/>
              <a:t>Relative positioning between 2 UEs can be derived based on ranging </a:t>
            </a:r>
          </a:p>
          <a:p>
            <a:r>
              <a:rPr lang="en-US" altLang="zh-CN" dirty="0" smtClean="0"/>
              <a:t>The </a:t>
            </a:r>
            <a:r>
              <a:rPr lang="en-US" altLang="zh-CN" dirty="0"/>
              <a:t>observer UE has </a:t>
            </a:r>
            <a:r>
              <a:rPr lang="en-US" altLang="zh-CN" dirty="0" smtClean="0"/>
              <a:t>a zenith and </a:t>
            </a:r>
            <a:r>
              <a:rPr lang="en-US" altLang="zh-CN" dirty="0"/>
              <a:t>a reference </a:t>
            </a:r>
            <a:r>
              <a:rPr lang="en-US" altLang="zh-CN" dirty="0" smtClean="0"/>
              <a:t>direction, and its reference plane is the plane orthogonal to the zenith.</a:t>
            </a:r>
          </a:p>
          <a:p>
            <a:r>
              <a:rPr lang="en-US" altLang="zh-CN" dirty="0" smtClean="0"/>
              <a:t>The direction of the target UE to the observer UE is represented by the Azimuth </a:t>
            </a:r>
            <a:r>
              <a:rPr lang="en-US" altLang="zh-CN" dirty="0"/>
              <a:t>direction and </a:t>
            </a:r>
            <a:r>
              <a:rPr lang="en-US" altLang="zh-CN" dirty="0" smtClean="0"/>
              <a:t>the Elevation direction.</a:t>
            </a:r>
          </a:p>
          <a:p>
            <a:pPr lvl="1"/>
            <a:r>
              <a:rPr lang="en-US" altLang="zh-CN" dirty="0" smtClean="0"/>
              <a:t>Azimuth direction: </a:t>
            </a:r>
            <a:r>
              <a:rPr lang="en-US" altLang="zh-CN" dirty="0"/>
              <a:t>the angle formed between a reference direction and a line from the observer UE to target UE projected on </a:t>
            </a:r>
            <a:r>
              <a:rPr lang="en-US" altLang="zh-CN" dirty="0" smtClean="0"/>
              <a:t>the reference plane of the observer UE. </a:t>
            </a:r>
          </a:p>
          <a:p>
            <a:pPr lvl="1"/>
            <a:r>
              <a:rPr lang="en-US" altLang="zh-CN" dirty="0" smtClean="0"/>
              <a:t>Elevation direction: the </a:t>
            </a:r>
            <a:r>
              <a:rPr lang="en-US" altLang="zh-CN" dirty="0"/>
              <a:t>angle above the </a:t>
            </a:r>
            <a:r>
              <a:rPr lang="en-US" altLang="zh-CN" dirty="0" smtClean="0"/>
              <a:t>reference plane of the observer UE. </a:t>
            </a:r>
          </a:p>
          <a:p>
            <a:endParaRPr lang="en-US" altLang="zh-CN" dirty="0" smtClean="0"/>
          </a:p>
          <a:p>
            <a:endParaRPr lang="zh-CN" altLang="en-US" dirty="0"/>
          </a:p>
        </p:txBody>
      </p:sp>
      <p:sp>
        <p:nvSpPr>
          <p:cNvPr id="6" name="Rectangle 4"/>
          <p:cNvSpPr>
            <a:spLocks noChangeArrowheads="1"/>
          </p:cNvSpPr>
          <p:nvPr/>
        </p:nvSpPr>
        <p:spPr bwMode="auto">
          <a:xfrm>
            <a:off x="0" y="0"/>
            <a:ext cx="6223247" cy="51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688600290"/>
              </p:ext>
            </p:extLst>
          </p:nvPr>
        </p:nvGraphicFramePr>
        <p:xfrm>
          <a:off x="7670307" y="1898874"/>
          <a:ext cx="4509857" cy="3522666"/>
        </p:xfrm>
        <a:graphic>
          <a:graphicData uri="http://schemas.openxmlformats.org/presentationml/2006/ole">
            <mc:AlternateContent xmlns:mc="http://schemas.openxmlformats.org/markup-compatibility/2006">
              <mc:Choice xmlns:v="urn:schemas-microsoft-com:vml" Requires="v">
                <p:oleObj spid="_x0000_s1153" name="Visio" r:id="rId3" imgW="7591355" imgH="5591107" progId="Visio.Drawing.15">
                  <p:embed/>
                </p:oleObj>
              </mc:Choice>
              <mc:Fallback>
                <p:oleObj name="Visio" r:id="rId3" imgW="7591355" imgH="5591107" progId="Visio.Drawing.15">
                  <p:embed/>
                  <p:pic>
                    <p:nvPicPr>
                      <p:cNvPr id="0" name="Object 3"/>
                      <p:cNvPicPr>
                        <a:picLocks noChangeAspect="1" noChangeArrowheads="1"/>
                      </p:cNvPicPr>
                      <p:nvPr/>
                    </p:nvPicPr>
                    <p:blipFill>
                      <a:blip r:embed="rId4"/>
                      <a:srcRect/>
                      <a:stretch>
                        <a:fillRect/>
                      </a:stretch>
                    </p:blipFill>
                    <p:spPr bwMode="auto">
                      <a:xfrm>
                        <a:off x="7670307" y="1898874"/>
                        <a:ext cx="4509857" cy="3522666"/>
                      </a:xfrm>
                      <a:prstGeom prst="rect">
                        <a:avLst/>
                      </a:prstGeom>
                      <a:noFill/>
                    </p:spPr>
                  </p:pic>
                </p:oleObj>
              </mc:Fallback>
            </mc:AlternateContent>
          </a:graphicData>
        </a:graphic>
      </p:graphicFrame>
      <p:sp>
        <p:nvSpPr>
          <p:cNvPr id="8" name="文本框 7"/>
          <p:cNvSpPr txBox="1"/>
          <p:nvPr/>
        </p:nvSpPr>
        <p:spPr>
          <a:xfrm>
            <a:off x="8194090" y="5890853"/>
            <a:ext cx="2707690" cy="369332"/>
          </a:xfrm>
          <a:prstGeom prst="rect">
            <a:avLst/>
          </a:prstGeom>
          <a:noFill/>
        </p:spPr>
        <p:txBody>
          <a:bodyPr wrap="square" rtlCol="0">
            <a:spAutoFit/>
          </a:bodyPr>
          <a:lstStyle/>
          <a:p>
            <a:r>
              <a:rPr lang="en-US" altLang="zh-CN" dirty="0" smtClean="0"/>
              <a:t>Source: TR 22.855</a:t>
            </a:r>
            <a:endParaRPr lang="zh-CN" altLang="en-US" dirty="0"/>
          </a:p>
        </p:txBody>
      </p:sp>
    </p:spTree>
    <p:extLst>
      <p:ext uri="{BB962C8B-B14F-4D97-AF65-F5344CB8AC3E}">
        <p14:creationId xmlns:p14="http://schemas.microsoft.com/office/powerpoint/2010/main" val="15872547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U</a:t>
            </a:r>
            <a:r>
              <a:rPr lang="en-GB" altLang="zh-CN" dirty="0" smtClean="0"/>
              <a:t>se case 1</a:t>
            </a:r>
            <a:br>
              <a:rPr lang="en-GB" altLang="zh-CN" dirty="0" smtClean="0"/>
            </a:br>
            <a:r>
              <a:rPr lang="en-GB" altLang="zh-CN" sz="3200" dirty="0" smtClean="0"/>
              <a:t>Smart </a:t>
            </a:r>
            <a:r>
              <a:rPr lang="en-GB" altLang="zh-CN" sz="3200" dirty="0"/>
              <a:t>Home TV control</a:t>
            </a:r>
            <a:endParaRPr lang="zh-CN" altLang="en-US" sz="4000" dirty="0"/>
          </a:p>
        </p:txBody>
      </p:sp>
      <p:sp>
        <p:nvSpPr>
          <p:cNvPr id="3" name="内容占位符 2"/>
          <p:cNvSpPr>
            <a:spLocks noGrp="1"/>
          </p:cNvSpPr>
          <p:nvPr>
            <p:ph idx="1"/>
          </p:nvPr>
        </p:nvSpPr>
        <p:spPr>
          <a:xfrm>
            <a:off x="6978792" y="1933645"/>
            <a:ext cx="4992162" cy="4274060"/>
          </a:xfrm>
        </p:spPr>
        <p:txBody>
          <a:bodyPr>
            <a:normAutofit fontScale="70000" lnSpcReduction="20000"/>
          </a:bodyPr>
          <a:lstStyle/>
          <a:p>
            <a:r>
              <a:rPr lang="en-US" altLang="zh-CN" dirty="0" smtClean="0"/>
              <a:t>Both UE and smart TV have ranging capability</a:t>
            </a:r>
          </a:p>
          <a:p>
            <a:r>
              <a:rPr lang="en-US" altLang="zh-CN" dirty="0" smtClean="0"/>
              <a:t>Ranging of UE to the TV reference point</a:t>
            </a:r>
          </a:p>
          <a:p>
            <a:pPr lvl="1"/>
            <a:r>
              <a:rPr lang="en-US" altLang="zh-CN" dirty="0" smtClean="0"/>
              <a:t>Distance: d</a:t>
            </a:r>
          </a:p>
          <a:p>
            <a:pPr lvl="1"/>
            <a:r>
              <a:rPr lang="en-US" altLang="zh-CN" dirty="0" smtClean="0"/>
              <a:t>Azimuth direction: a1</a:t>
            </a:r>
          </a:p>
          <a:p>
            <a:pPr lvl="1"/>
            <a:r>
              <a:rPr lang="en-US" altLang="zh-CN" dirty="0" smtClean="0"/>
              <a:t>Elevation direction: e1</a:t>
            </a:r>
          </a:p>
          <a:p>
            <a:r>
              <a:rPr lang="en-US" altLang="zh-CN" dirty="0" smtClean="0"/>
              <a:t>Ranging of TV reference point to the UE</a:t>
            </a:r>
          </a:p>
          <a:p>
            <a:pPr lvl="1"/>
            <a:r>
              <a:rPr lang="en-US" altLang="zh-CN" dirty="0" smtClean="0"/>
              <a:t>Distance: d</a:t>
            </a:r>
          </a:p>
          <a:p>
            <a:pPr lvl="1"/>
            <a:r>
              <a:rPr lang="en-US" altLang="zh-CN" dirty="0" smtClean="0"/>
              <a:t>Azimuth direction: a2</a:t>
            </a:r>
          </a:p>
          <a:p>
            <a:pPr lvl="1"/>
            <a:r>
              <a:rPr lang="en-US" altLang="zh-CN" dirty="0" smtClean="0"/>
              <a:t>Elevation direction: e2</a:t>
            </a:r>
          </a:p>
          <a:p>
            <a:r>
              <a:rPr lang="en-US" altLang="zh-CN" dirty="0" smtClean="0"/>
              <a:t>With (a1, e1), (a2, e2), and d</a:t>
            </a:r>
            <a:r>
              <a:rPr lang="en-US" altLang="zh-CN" dirty="0"/>
              <a:t>,</a:t>
            </a:r>
            <a:r>
              <a:rPr lang="en-US" altLang="zh-CN" dirty="0" smtClean="0"/>
              <a:t> the smart TV can calculate to derive where to place the curser on the screen and can determine which content the user selects</a:t>
            </a:r>
          </a:p>
          <a:p>
            <a:endParaRPr lang="zh-CN" altLang="en-US" dirty="0"/>
          </a:p>
        </p:txBody>
      </p:sp>
      <p:pic>
        <p:nvPicPr>
          <p:cNvPr id="4" name="图片 3"/>
          <p:cNvPicPr>
            <a:picLocks noChangeAspect="1"/>
          </p:cNvPicPr>
          <p:nvPr/>
        </p:nvPicPr>
        <p:blipFill>
          <a:blip r:embed="rId2"/>
          <a:stretch>
            <a:fillRect/>
          </a:stretch>
        </p:blipFill>
        <p:spPr>
          <a:xfrm>
            <a:off x="931213" y="2024686"/>
            <a:ext cx="5691530" cy="3677735"/>
          </a:xfrm>
          <a:prstGeom prst="rect">
            <a:avLst/>
          </a:prstGeom>
        </p:spPr>
      </p:pic>
      <p:pic>
        <p:nvPicPr>
          <p:cNvPr id="3076" name="Picture 4" descr="http://cnbj1.fds.api.xiaomi.com/ecod/674/CmJqiVdpyM9undefinedOundefinedZlmJbo-thum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57981">
            <a:off x="3406891" y="5834249"/>
            <a:ext cx="1059574" cy="105957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951347" y="2470515"/>
            <a:ext cx="1624613" cy="1034755"/>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Sports</a:t>
            </a:r>
            <a:endParaRPr lang="zh-CN" altLang="en-US" b="1" dirty="0"/>
          </a:p>
        </p:txBody>
      </p:sp>
      <p:sp>
        <p:nvSpPr>
          <p:cNvPr id="8" name="矩形 7"/>
          <p:cNvSpPr/>
          <p:nvPr/>
        </p:nvSpPr>
        <p:spPr>
          <a:xfrm>
            <a:off x="1220202" y="2470515"/>
            <a:ext cx="1604644" cy="103475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News</a:t>
            </a:r>
            <a:endParaRPr lang="zh-CN" altLang="en-US" b="1" dirty="0"/>
          </a:p>
        </p:txBody>
      </p:sp>
      <p:sp>
        <p:nvSpPr>
          <p:cNvPr id="9" name="矩形 8"/>
          <p:cNvSpPr/>
          <p:nvPr/>
        </p:nvSpPr>
        <p:spPr>
          <a:xfrm>
            <a:off x="4734009" y="2479394"/>
            <a:ext cx="1604643" cy="1034754"/>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Movies</a:t>
            </a:r>
            <a:endParaRPr lang="zh-CN" altLang="en-US" b="1" dirty="0"/>
          </a:p>
        </p:txBody>
      </p:sp>
      <p:sp>
        <p:nvSpPr>
          <p:cNvPr id="10" name="矩形 9"/>
          <p:cNvSpPr/>
          <p:nvPr/>
        </p:nvSpPr>
        <p:spPr>
          <a:xfrm>
            <a:off x="1229081" y="3746366"/>
            <a:ext cx="1604644" cy="1003184"/>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Education</a:t>
            </a:r>
            <a:endParaRPr lang="zh-CN" altLang="en-US" b="1" dirty="0"/>
          </a:p>
        </p:txBody>
      </p:sp>
      <p:sp>
        <p:nvSpPr>
          <p:cNvPr id="11" name="矩形 10"/>
          <p:cNvSpPr/>
          <p:nvPr/>
        </p:nvSpPr>
        <p:spPr>
          <a:xfrm>
            <a:off x="2960228" y="3746366"/>
            <a:ext cx="1604644" cy="1003184"/>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Game</a:t>
            </a:r>
            <a:endParaRPr lang="zh-CN" altLang="en-US" b="1" dirty="0"/>
          </a:p>
        </p:txBody>
      </p:sp>
      <p:sp>
        <p:nvSpPr>
          <p:cNvPr id="12" name="矩形 11"/>
          <p:cNvSpPr/>
          <p:nvPr/>
        </p:nvSpPr>
        <p:spPr>
          <a:xfrm>
            <a:off x="4725131" y="3746366"/>
            <a:ext cx="1604644" cy="1003184"/>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Shopping</a:t>
            </a:r>
            <a:endParaRPr lang="zh-CN" altLang="en-US" b="1" dirty="0"/>
          </a:p>
        </p:txBody>
      </p:sp>
      <p:sp>
        <p:nvSpPr>
          <p:cNvPr id="6" name="椭圆 5"/>
          <p:cNvSpPr/>
          <p:nvPr/>
        </p:nvSpPr>
        <p:spPr>
          <a:xfrm>
            <a:off x="3835154" y="2024686"/>
            <a:ext cx="159798" cy="150340"/>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p:cNvCxnSpPr/>
          <p:nvPr/>
        </p:nvCxnSpPr>
        <p:spPr>
          <a:xfrm flipV="1">
            <a:off x="4114699" y="3187080"/>
            <a:ext cx="1327313" cy="277924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5" name="直接箭头连接符 14"/>
          <p:cNvCxnSpPr>
            <a:stCxn id="6" idx="4"/>
          </p:cNvCxnSpPr>
          <p:nvPr/>
        </p:nvCxnSpPr>
        <p:spPr>
          <a:xfrm>
            <a:off x="3915053" y="2175026"/>
            <a:ext cx="199646" cy="3791298"/>
          </a:xfrm>
          <a:prstGeom prst="straightConnector1">
            <a:avLst/>
          </a:prstGeom>
          <a:ln>
            <a:solidFill>
              <a:srgbClr val="00B050"/>
            </a:solidFill>
            <a:tailEnd type="triangle"/>
          </a:ln>
        </p:spPr>
        <p:style>
          <a:lnRef idx="3">
            <a:schemeClr val="accent5"/>
          </a:lnRef>
          <a:fillRef idx="0">
            <a:schemeClr val="accent5"/>
          </a:fillRef>
          <a:effectRef idx="2">
            <a:schemeClr val="accent5"/>
          </a:effectRef>
          <a:fontRef idx="minor">
            <a:schemeClr val="tx1"/>
          </a:fontRef>
        </p:style>
      </p:cxnSp>
      <p:sp>
        <p:nvSpPr>
          <p:cNvPr id="20" name="文本框 19"/>
          <p:cNvSpPr txBox="1"/>
          <p:nvPr/>
        </p:nvSpPr>
        <p:spPr>
          <a:xfrm>
            <a:off x="3044940" y="1653251"/>
            <a:ext cx="2139518" cy="369332"/>
          </a:xfrm>
          <a:prstGeom prst="rect">
            <a:avLst/>
          </a:prstGeom>
          <a:noFill/>
        </p:spPr>
        <p:txBody>
          <a:bodyPr wrap="square" rtlCol="0">
            <a:spAutoFit/>
          </a:bodyPr>
          <a:lstStyle/>
          <a:p>
            <a:r>
              <a:rPr lang="en-US" altLang="zh-CN" dirty="0" smtClean="0"/>
              <a:t>TV reference point</a:t>
            </a:r>
            <a:endParaRPr lang="zh-CN" altLang="en-US" dirty="0"/>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76113" y="3120332"/>
            <a:ext cx="250963" cy="276630"/>
          </a:xfrm>
          <a:prstGeom prst="rect">
            <a:avLst/>
          </a:prstGeom>
        </p:spPr>
      </p:pic>
    </p:spTree>
    <p:extLst>
      <p:ext uri="{BB962C8B-B14F-4D97-AF65-F5344CB8AC3E}">
        <p14:creationId xmlns:p14="http://schemas.microsoft.com/office/powerpoint/2010/main" val="1289224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GB" altLang="zh-CN" dirty="0"/>
              <a:t>U</a:t>
            </a:r>
            <a:r>
              <a:rPr lang="en-GB" altLang="zh-CN" dirty="0" smtClean="0"/>
              <a:t>se case 2</a:t>
            </a:r>
            <a:br>
              <a:rPr lang="en-GB" altLang="zh-CN" dirty="0" smtClean="0"/>
            </a:br>
            <a:r>
              <a:rPr lang="en-GB" altLang="zh-CN" sz="3200" dirty="0" smtClean="0"/>
              <a:t>Remote </a:t>
            </a:r>
            <a:r>
              <a:rPr lang="en-GB" altLang="zh-CN" sz="3200" dirty="0"/>
              <a:t>Access Right authorization</a:t>
            </a:r>
            <a:endParaRPr lang="zh-CN" altLang="en-US" sz="3200" dirty="0"/>
          </a:p>
        </p:txBody>
      </p:sp>
      <p:sp>
        <p:nvSpPr>
          <p:cNvPr id="3" name="内容占位符 2"/>
          <p:cNvSpPr>
            <a:spLocks noGrp="1"/>
          </p:cNvSpPr>
          <p:nvPr>
            <p:ph idx="1"/>
          </p:nvPr>
        </p:nvSpPr>
        <p:spPr>
          <a:xfrm>
            <a:off x="6703584" y="1690688"/>
            <a:ext cx="4992162" cy="4534772"/>
          </a:xfrm>
        </p:spPr>
        <p:txBody>
          <a:bodyPr>
            <a:normAutofit fontScale="92500" lnSpcReduction="10000"/>
          </a:bodyPr>
          <a:lstStyle/>
          <a:p>
            <a:r>
              <a:rPr lang="en-US" altLang="zh-CN" dirty="0" smtClean="0"/>
              <a:t>CICI’s door, Alice’s UE and Bob’s UE are all ranging capable </a:t>
            </a:r>
          </a:p>
          <a:p>
            <a:r>
              <a:rPr lang="en-US" altLang="zh-CN" dirty="0" smtClean="0"/>
              <a:t>Alice is a visitor of CICI building, who has no access right of the door.</a:t>
            </a:r>
          </a:p>
          <a:p>
            <a:r>
              <a:rPr lang="en-US" altLang="zh-CN" dirty="0" smtClean="0"/>
              <a:t>Bob, who is a CICI stuff, triggers ranging service to monitor ranging of Alice’s UE to the door.</a:t>
            </a:r>
          </a:p>
          <a:p>
            <a:r>
              <a:rPr lang="en-US" altLang="zh-CN" dirty="0" smtClean="0"/>
              <a:t>When Alice’s UE is in 10cm distance to CICI’s door, Alice is authorized the access right.</a:t>
            </a:r>
            <a:endParaRPr lang="zh-CN" altLang="en-US" dirty="0"/>
          </a:p>
        </p:txBody>
      </p:sp>
      <p:pic>
        <p:nvPicPr>
          <p:cNvPr id="5123"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28114"/>
            <a:ext cx="5217778" cy="301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04310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U</a:t>
            </a:r>
            <a:r>
              <a:rPr lang="en-GB" altLang="zh-CN" dirty="0" smtClean="0"/>
              <a:t>se case 3</a:t>
            </a:r>
            <a:br>
              <a:rPr lang="en-GB" altLang="zh-CN" dirty="0" smtClean="0"/>
            </a:br>
            <a:r>
              <a:rPr lang="en-US" altLang="zh-CN" sz="3200" dirty="0"/>
              <a:t>M</a:t>
            </a:r>
            <a:r>
              <a:rPr lang="en-GB" altLang="zh-CN" sz="3200" dirty="0" err="1" smtClean="0"/>
              <a:t>useum</a:t>
            </a:r>
            <a:r>
              <a:rPr lang="en-GB" altLang="zh-CN" sz="3200" dirty="0" smtClean="0"/>
              <a:t> </a:t>
            </a:r>
            <a:r>
              <a:rPr lang="en-GB" altLang="zh-CN" sz="3200" dirty="0"/>
              <a:t>Tour</a:t>
            </a:r>
            <a:endParaRPr lang="zh-CN" altLang="en-US" sz="3200" dirty="0"/>
          </a:p>
        </p:txBody>
      </p:sp>
      <p:sp>
        <p:nvSpPr>
          <p:cNvPr id="3" name="内容占位符 2"/>
          <p:cNvSpPr>
            <a:spLocks noGrp="1"/>
          </p:cNvSpPr>
          <p:nvPr>
            <p:ph idx="1"/>
          </p:nvPr>
        </p:nvSpPr>
        <p:spPr>
          <a:xfrm>
            <a:off x="6703584" y="1690688"/>
            <a:ext cx="4992162" cy="4534772"/>
          </a:xfrm>
        </p:spPr>
        <p:txBody>
          <a:bodyPr>
            <a:normAutofit fontScale="85000" lnSpcReduction="10000"/>
          </a:bodyPr>
          <a:lstStyle/>
          <a:p>
            <a:r>
              <a:rPr lang="en-US" altLang="zh-CN" dirty="0" smtClean="0"/>
              <a:t>Under each painting in the museum, there’s an </a:t>
            </a:r>
            <a:r>
              <a:rPr lang="en-US" altLang="zh-CN" dirty="0" err="1" smtClean="0"/>
              <a:t>IoT</a:t>
            </a:r>
            <a:r>
              <a:rPr lang="en-US" altLang="zh-CN" dirty="0" smtClean="0"/>
              <a:t> device which is ranging capable </a:t>
            </a:r>
          </a:p>
          <a:p>
            <a:r>
              <a:rPr lang="en-US" altLang="zh-CN" dirty="0" smtClean="0"/>
              <a:t>The Museum Tour Server monitors ranging of the </a:t>
            </a:r>
            <a:r>
              <a:rPr lang="en-US" altLang="zh-CN" dirty="0" err="1" smtClean="0"/>
              <a:t>IoT</a:t>
            </a:r>
            <a:r>
              <a:rPr lang="en-US" altLang="zh-CN" dirty="0" smtClean="0"/>
              <a:t> device of each painting to the UE. </a:t>
            </a:r>
          </a:p>
          <a:p>
            <a:r>
              <a:rPr lang="en-US" altLang="zh-CN" dirty="0" smtClean="0"/>
              <a:t>When UE moves close (&lt;5m), points to “The </a:t>
            </a:r>
            <a:r>
              <a:rPr lang="en-US" altLang="zh-CN" dirty="0"/>
              <a:t>Starry </a:t>
            </a:r>
            <a:r>
              <a:rPr lang="en-US" altLang="zh-CN" dirty="0" smtClean="0"/>
              <a:t>Night” and triggers ranging service, Museum Tour Server knows the ranging result and plays the introduction of </a:t>
            </a:r>
            <a:r>
              <a:rPr lang="en-US" altLang="zh-CN" dirty="0"/>
              <a:t>“The Starry Night</a:t>
            </a:r>
            <a:r>
              <a:rPr lang="en-US" altLang="zh-CN" dirty="0" smtClean="0"/>
              <a:t>” to the UE, because the Azimuth </a:t>
            </a:r>
            <a:r>
              <a:rPr lang="en-US" altLang="zh-CN" dirty="0"/>
              <a:t>direction &lt; 10 </a:t>
            </a:r>
            <a:r>
              <a:rPr lang="en-US" altLang="zh-CN" dirty="0" smtClean="0"/>
              <a:t>degree, and the Distance </a:t>
            </a:r>
            <a:r>
              <a:rPr lang="en-US" altLang="zh-CN" dirty="0"/>
              <a:t>&lt; </a:t>
            </a:r>
            <a:r>
              <a:rPr lang="en-US" altLang="zh-CN" dirty="0" smtClean="0"/>
              <a:t>5m.</a:t>
            </a:r>
            <a:endParaRPr lang="zh-CN" altLang="en-US" dirty="0"/>
          </a:p>
          <a:p>
            <a:endParaRPr lang="en-US" altLang="zh-CN" dirty="0" smtClean="0"/>
          </a:p>
          <a:p>
            <a:endParaRPr lang="zh-CN" altLang="en-US" dirty="0"/>
          </a:p>
        </p:txBody>
      </p:sp>
      <p:pic>
        <p:nvPicPr>
          <p:cNvPr id="16" name="Picture 4" descr="https://gimg2.baidu.com/image_search/src=http%3A%2F%2Fku.90sjimg.com%2Felement_origin_min_pic%2F16%2F12%2F19%2Fba925f0a156ee1293a4e4c0b2aa33f04.jpg&amp;refer=http%3A%2F%2Fku.90sjimg.com&amp;app=2002&amp;size=f9999,10000&amp;q=a80&amp;n=0&amp;g=0n&amp;fmt=jpeg?sec=1615568749&amp;t=d0689def084cdde97c233cae677a58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2046838"/>
            <a:ext cx="2161497" cy="168929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gimg2.baidu.com/image_search/src=http%3A%2F%2Fku.90sjimg.com%2Felement_origin_min_pic%2F17%2F02%2F20%2Fbacbe8807a77ae61c460beb3f556d2a7.jpg%21%2Ffwfh%2F804x1080%2Fquality%2F90%2Funsharp%2Ftrue%2Fcompress%2Ftrue&amp;refer=http%3A%2F%2Fku.90sjimg.com&amp;app=2002&amp;size=f9999,10000&amp;q=a80&amp;n=0&amp;g=0n&amp;fmt=jpeg?sec=1615568785&amp;t=ca8d0941d71ecb027d06d56021c6b7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1886" y="1837678"/>
            <a:ext cx="1828801" cy="203298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ss1.bdstatic.com/70cFvXSh_Q1YnxGkpoWK1HF6hhy/it/u=1137728107,3197011930&amp;fm=26&amp;gp=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4051" y="2346960"/>
            <a:ext cx="1518128" cy="1026556"/>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ss2.bdstatic.com/70cFvnSh_Q1YnxGkpoWK1HF6hhy/it/u=2781136996,3353064002&amp;fm=26&amp;gp=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84651" y="2067047"/>
            <a:ext cx="1212371" cy="153728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http://cnbj1.fds.api.xiaomi.com/ecod/674/CmJqiVdpyM9undefinedOundefinedZlmJbo-thum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779181">
            <a:off x="2605426" y="4994810"/>
            <a:ext cx="1059574" cy="1059574"/>
          </a:xfrm>
          <a:prstGeom prst="rect">
            <a:avLst/>
          </a:prstGeom>
          <a:noFill/>
          <a:extLst>
            <a:ext uri="{909E8E84-426E-40DD-AFC4-6F175D3DCCD1}">
              <a14:hiddenFill xmlns:a14="http://schemas.microsoft.com/office/drawing/2010/main">
                <a:solidFill>
                  <a:srgbClr val="FFFFFF"/>
                </a:solidFill>
              </a14:hiddenFill>
            </a:ext>
          </a:extLst>
        </p:spPr>
      </p:pic>
      <p:sp>
        <p:nvSpPr>
          <p:cNvPr id="28" name="椭圆 27"/>
          <p:cNvSpPr/>
          <p:nvPr/>
        </p:nvSpPr>
        <p:spPr>
          <a:xfrm>
            <a:off x="1824338" y="3824825"/>
            <a:ext cx="159798" cy="150340"/>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631169" y="3897323"/>
            <a:ext cx="159798" cy="150340"/>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箭头连接符 29"/>
          <p:cNvCxnSpPr>
            <a:stCxn id="27" idx="0"/>
          </p:cNvCxnSpPr>
          <p:nvPr/>
        </p:nvCxnSpPr>
        <p:spPr>
          <a:xfrm flipH="1" flipV="1">
            <a:off x="1984136" y="3975165"/>
            <a:ext cx="763529" cy="1188210"/>
          </a:xfrm>
          <a:prstGeom prst="straightConnector1">
            <a:avLst/>
          </a:prstGeom>
          <a:ln>
            <a:solidFill>
              <a:srgbClr val="00B050"/>
            </a:solidFill>
            <a:tailEnd type="triangle"/>
          </a:ln>
        </p:spPr>
        <p:style>
          <a:lnRef idx="3">
            <a:schemeClr val="accent5"/>
          </a:lnRef>
          <a:fillRef idx="0">
            <a:schemeClr val="accent5"/>
          </a:fillRef>
          <a:effectRef idx="2">
            <a:schemeClr val="accent5"/>
          </a:effectRef>
          <a:fontRef idx="minor">
            <a:schemeClr val="tx1"/>
          </a:fontRef>
        </p:style>
      </p:cxnSp>
      <p:cxnSp>
        <p:nvCxnSpPr>
          <p:cNvPr id="32" name="直接连接符 31"/>
          <p:cNvCxnSpPr>
            <a:stCxn id="27" idx="0"/>
          </p:cNvCxnSpPr>
          <p:nvPr/>
        </p:nvCxnSpPr>
        <p:spPr>
          <a:xfrm flipH="1" flipV="1">
            <a:off x="1642369" y="3975165"/>
            <a:ext cx="1105296" cy="118821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74719" y="3972493"/>
            <a:ext cx="1550669" cy="261610"/>
          </a:xfrm>
          <a:prstGeom prst="rect">
            <a:avLst/>
          </a:prstGeom>
          <a:noFill/>
        </p:spPr>
        <p:txBody>
          <a:bodyPr wrap="square" rtlCol="0">
            <a:spAutoFit/>
          </a:bodyPr>
          <a:lstStyle/>
          <a:p>
            <a:r>
              <a:rPr lang="en-US" altLang="zh-CN" sz="1100" dirty="0" smtClean="0"/>
              <a:t>UE reference direction</a:t>
            </a:r>
            <a:endParaRPr lang="zh-CN" altLang="en-US" sz="1100" dirty="0"/>
          </a:p>
        </p:txBody>
      </p:sp>
      <p:sp>
        <p:nvSpPr>
          <p:cNvPr id="35" name="弧形 34"/>
          <p:cNvSpPr/>
          <p:nvPr/>
        </p:nvSpPr>
        <p:spPr>
          <a:xfrm rot="17356435">
            <a:off x="1933336" y="4234523"/>
            <a:ext cx="291704" cy="225718"/>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矩形 35"/>
          <p:cNvSpPr/>
          <p:nvPr/>
        </p:nvSpPr>
        <p:spPr>
          <a:xfrm>
            <a:off x="2140087" y="4014579"/>
            <a:ext cx="2044149" cy="430887"/>
          </a:xfrm>
          <a:prstGeom prst="rect">
            <a:avLst/>
          </a:prstGeom>
        </p:spPr>
        <p:txBody>
          <a:bodyPr wrap="none">
            <a:spAutoFit/>
          </a:bodyPr>
          <a:lstStyle/>
          <a:p>
            <a:r>
              <a:rPr lang="en-US" altLang="zh-CN" sz="1100" dirty="0"/>
              <a:t>Azimuth </a:t>
            </a:r>
            <a:r>
              <a:rPr lang="en-US" altLang="zh-CN" sz="1100" dirty="0" smtClean="0"/>
              <a:t>direction &lt; 10 degree</a:t>
            </a:r>
          </a:p>
          <a:p>
            <a:r>
              <a:rPr lang="en-US" altLang="zh-CN" sz="1100" dirty="0" smtClean="0"/>
              <a:t>Distance &lt; 5m</a:t>
            </a:r>
            <a:endParaRPr lang="zh-CN" altLang="en-US" sz="1100" dirty="0"/>
          </a:p>
        </p:txBody>
      </p:sp>
      <p:sp>
        <p:nvSpPr>
          <p:cNvPr id="37" name="云形 36"/>
          <p:cNvSpPr/>
          <p:nvPr/>
        </p:nvSpPr>
        <p:spPr>
          <a:xfrm>
            <a:off x="3840562" y="4775827"/>
            <a:ext cx="1503680" cy="963105"/>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5GS</a:t>
            </a:r>
            <a:endParaRPr lang="zh-CN" altLang="en-US" dirty="0">
              <a:solidFill>
                <a:schemeClr val="tx1"/>
              </a:solidFill>
            </a:endParaRPr>
          </a:p>
        </p:txBody>
      </p:sp>
      <p:sp>
        <p:nvSpPr>
          <p:cNvPr id="38" name="矩形 37"/>
          <p:cNvSpPr/>
          <p:nvPr/>
        </p:nvSpPr>
        <p:spPr>
          <a:xfrm>
            <a:off x="5636515" y="5009680"/>
            <a:ext cx="800624" cy="4953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Museum Tour Server</a:t>
            </a:r>
            <a:endParaRPr lang="zh-CN" altLang="en-US" sz="1200" dirty="0">
              <a:solidFill>
                <a:schemeClr val="tx1"/>
              </a:solidFill>
            </a:endParaRPr>
          </a:p>
        </p:txBody>
      </p:sp>
      <p:cxnSp>
        <p:nvCxnSpPr>
          <p:cNvPr id="40" name="直接连接符 39"/>
          <p:cNvCxnSpPr>
            <a:stCxn id="37" idx="0"/>
            <a:endCxn id="38" idx="1"/>
          </p:cNvCxnSpPr>
          <p:nvPr/>
        </p:nvCxnSpPr>
        <p:spPr>
          <a:xfrm flipV="1">
            <a:off x="5342989" y="5257379"/>
            <a:ext cx="293526" cy="1"/>
          </a:xfrm>
          <a:prstGeom prst="line">
            <a:avLst/>
          </a:prstGeom>
        </p:spPr>
        <p:style>
          <a:lnRef idx="1">
            <a:schemeClr val="accent1"/>
          </a:lnRef>
          <a:fillRef idx="0">
            <a:schemeClr val="accent1"/>
          </a:fillRef>
          <a:effectRef idx="0">
            <a:schemeClr val="accent1"/>
          </a:effectRef>
          <a:fontRef idx="minor">
            <a:schemeClr val="tx1"/>
          </a:fontRef>
        </p:style>
      </p:cxnSp>
      <p:sp>
        <p:nvSpPr>
          <p:cNvPr id="41" name="闪电形 40"/>
          <p:cNvSpPr/>
          <p:nvPr/>
        </p:nvSpPr>
        <p:spPr>
          <a:xfrm rot="20382435">
            <a:off x="3437657" y="5138061"/>
            <a:ext cx="402108" cy="32695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93931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GB" altLang="zh-CN" dirty="0"/>
              <a:t>U</a:t>
            </a:r>
            <a:r>
              <a:rPr lang="en-GB" altLang="zh-CN" dirty="0" smtClean="0"/>
              <a:t>se case 4</a:t>
            </a:r>
            <a:br>
              <a:rPr lang="en-GB" altLang="zh-CN" dirty="0" smtClean="0"/>
            </a:br>
            <a:r>
              <a:rPr lang="en-GB" altLang="zh-CN" sz="3200" dirty="0" smtClean="0"/>
              <a:t>Pets positioning based on energy efficient ranging</a:t>
            </a:r>
            <a:endParaRPr lang="zh-CN" altLang="en-US" sz="3200" dirty="0"/>
          </a:p>
        </p:txBody>
      </p:sp>
      <p:sp>
        <p:nvSpPr>
          <p:cNvPr id="3" name="内容占位符 2"/>
          <p:cNvSpPr>
            <a:spLocks noGrp="1"/>
          </p:cNvSpPr>
          <p:nvPr>
            <p:ph idx="1"/>
          </p:nvPr>
        </p:nvSpPr>
        <p:spPr>
          <a:xfrm>
            <a:off x="6703584" y="1690688"/>
            <a:ext cx="4992162" cy="4534772"/>
          </a:xfrm>
        </p:spPr>
        <p:txBody>
          <a:bodyPr>
            <a:normAutofit fontScale="62500" lnSpcReduction="20000"/>
          </a:bodyPr>
          <a:lstStyle/>
          <a:p>
            <a:r>
              <a:rPr lang="en-US" altLang="zh-CN" dirty="0" smtClean="0"/>
              <a:t>Jerry (Tom’s pet dog), wearing a smart dog collar, was lost in a place far away from </a:t>
            </a:r>
            <a:r>
              <a:rPr lang="en-US" altLang="zh-CN" dirty="0"/>
              <a:t>Tom. </a:t>
            </a:r>
            <a:r>
              <a:rPr lang="en-US" altLang="zh-CN" dirty="0" smtClean="0"/>
              <a:t>The smart </a:t>
            </a:r>
            <a:r>
              <a:rPr lang="en-US" altLang="zh-CN" dirty="0"/>
              <a:t>dog collar </a:t>
            </a:r>
            <a:r>
              <a:rPr lang="en-US" altLang="zh-CN" dirty="0" smtClean="0"/>
              <a:t>is </a:t>
            </a:r>
            <a:r>
              <a:rPr lang="en-US" altLang="zh-CN" dirty="0"/>
              <a:t>a ranging capable </a:t>
            </a:r>
            <a:r>
              <a:rPr lang="en-US" altLang="zh-CN" dirty="0" err="1"/>
              <a:t>IoT</a:t>
            </a:r>
            <a:r>
              <a:rPr lang="en-US" altLang="zh-CN" dirty="0"/>
              <a:t> device powered by a coin battery</a:t>
            </a:r>
            <a:endParaRPr lang="en-US" altLang="zh-CN" dirty="0" smtClean="0"/>
          </a:p>
          <a:p>
            <a:r>
              <a:rPr lang="en-US" altLang="zh-CN" dirty="0" smtClean="0"/>
              <a:t>Tom couldn’t get Jerry’s location using LCS service, which is not supported by the smart dog collar, and there’s no network coverage.</a:t>
            </a:r>
          </a:p>
          <a:p>
            <a:r>
              <a:rPr lang="en-US" altLang="zh-CN" dirty="0" smtClean="0"/>
              <a:t>Jerry was discovered by Tom’s Drone,  which is ranging capable and is under the network coverage.</a:t>
            </a:r>
          </a:p>
          <a:p>
            <a:r>
              <a:rPr lang="en-US" altLang="zh-CN" dirty="0" smtClean="0"/>
              <a:t>The Drone</a:t>
            </a:r>
            <a:r>
              <a:rPr lang="en-US" altLang="zh-CN" dirty="0"/>
              <a:t> </a:t>
            </a:r>
            <a:r>
              <a:rPr lang="en-US" altLang="zh-CN" dirty="0" smtClean="0"/>
              <a:t>reported to Tom’s smart phone (Drone controller) its location (based on </a:t>
            </a:r>
            <a:r>
              <a:rPr lang="en-US" altLang="zh-CN" dirty="0"/>
              <a:t>L</a:t>
            </a:r>
            <a:r>
              <a:rPr lang="en-US" altLang="zh-CN" dirty="0" smtClean="0"/>
              <a:t>ocation Service) and Ranging result of Jerry’s smart ranging capable </a:t>
            </a:r>
            <a:r>
              <a:rPr lang="en-US" altLang="zh-CN" dirty="0" err="1" smtClean="0"/>
              <a:t>IoT</a:t>
            </a:r>
            <a:r>
              <a:rPr lang="en-US" altLang="zh-CN" dirty="0" smtClean="0"/>
              <a:t> device.</a:t>
            </a:r>
          </a:p>
          <a:p>
            <a:r>
              <a:rPr lang="en-US" altLang="zh-CN" dirty="0" smtClean="0"/>
              <a:t>Tom’s smart phone derived the location of Jerry based on Drone’s location and Jerry’s ranging result to the Drone, and then Tom found Jerry.</a:t>
            </a: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99016"/>
            <a:ext cx="6267688" cy="3518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7315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GB" altLang="zh-CN" dirty="0"/>
              <a:t>U</a:t>
            </a:r>
            <a:r>
              <a:rPr lang="en-GB" altLang="zh-CN" dirty="0" smtClean="0"/>
              <a:t>se case 5</a:t>
            </a:r>
            <a:br>
              <a:rPr lang="en-GB" altLang="zh-CN" dirty="0" smtClean="0"/>
            </a:br>
            <a:r>
              <a:rPr lang="en-GB" altLang="zh-CN" sz="3600" dirty="0"/>
              <a:t>Immersive sound based on coordinated ranging</a:t>
            </a:r>
            <a:endParaRPr lang="zh-CN" altLang="en-US" sz="3600" dirty="0"/>
          </a:p>
        </p:txBody>
      </p:sp>
      <p:sp>
        <p:nvSpPr>
          <p:cNvPr id="3" name="内容占位符 2"/>
          <p:cNvSpPr>
            <a:spLocks noGrp="1"/>
          </p:cNvSpPr>
          <p:nvPr>
            <p:ph idx="1"/>
          </p:nvPr>
        </p:nvSpPr>
        <p:spPr>
          <a:xfrm>
            <a:off x="5885895" y="1690688"/>
            <a:ext cx="5809851" cy="4534772"/>
          </a:xfrm>
        </p:spPr>
        <p:txBody>
          <a:bodyPr>
            <a:normAutofit fontScale="77500" lnSpcReduction="20000"/>
          </a:bodyPr>
          <a:lstStyle/>
          <a:p>
            <a:r>
              <a:rPr lang="en-US" altLang="zh-CN" dirty="0" smtClean="0"/>
              <a:t>Speaker A/B/C and Tom’s cell phone are ranging capable. No-</a:t>
            </a:r>
            <a:r>
              <a:rPr lang="en-US" altLang="zh-CN" dirty="0" err="1" smtClean="0"/>
              <a:t>LoS</a:t>
            </a:r>
            <a:r>
              <a:rPr lang="en-US" altLang="zh-CN" dirty="0" smtClean="0"/>
              <a:t> paths are between Speaker B &amp; Tom’s cellphone and between Speaker B and Speaker A.</a:t>
            </a:r>
          </a:p>
          <a:p>
            <a:r>
              <a:rPr lang="en-US" altLang="zh-CN" dirty="0"/>
              <a:t>Speaker A determines the relative position of speaker B </a:t>
            </a:r>
            <a:r>
              <a:rPr lang="en-US" altLang="zh-CN" dirty="0" smtClean="0"/>
              <a:t>through </a:t>
            </a:r>
            <a:r>
              <a:rPr lang="en-US" altLang="zh-CN" dirty="0"/>
              <a:t>coordinated ranging with speaker </a:t>
            </a:r>
            <a:r>
              <a:rPr lang="en-US" altLang="zh-CN" dirty="0" smtClean="0"/>
              <a:t>C, i.e. Speaker </a:t>
            </a:r>
            <a:r>
              <a:rPr lang="en-US" altLang="zh-CN" dirty="0"/>
              <a:t>A uses the ranging result of Speaker A to Speaker C, and the ranging result of Speaker B to Speaker C to calculate/calibrate/corroborate the ranging result of Speaker A to Speaker B</a:t>
            </a:r>
            <a:r>
              <a:rPr lang="en-US" altLang="zh-CN" dirty="0" smtClean="0"/>
              <a:t>.</a:t>
            </a:r>
          </a:p>
          <a:p>
            <a:r>
              <a:rPr lang="en-US" altLang="zh-CN" dirty="0" smtClean="0"/>
              <a:t>Speaker B also determines relative position of Tom using the same mechanism.</a:t>
            </a:r>
          </a:p>
          <a:p>
            <a:r>
              <a:rPr lang="en-US" altLang="zh-CN" dirty="0"/>
              <a:t>The speakers </a:t>
            </a:r>
            <a:r>
              <a:rPr lang="en-US" altLang="zh-CN" dirty="0" smtClean="0"/>
              <a:t>adjust </a:t>
            </a:r>
            <a:r>
              <a:rPr lang="en-US" altLang="zh-CN" dirty="0"/>
              <a:t>the sound field to provide an </a:t>
            </a:r>
            <a:r>
              <a:rPr lang="en-GB" altLang="zh-CN" dirty="0"/>
              <a:t>immersive audio experience to Tom.</a:t>
            </a:r>
            <a:endParaRPr lang="en-US" altLang="zh-CN"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366" y="2133941"/>
            <a:ext cx="4736976" cy="3978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30385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smtClean="0"/>
              <a:t>Scenario</a:t>
            </a:r>
            <a:endParaRPr lang="zh-CN" altLang="en-US" dirty="0"/>
          </a:p>
        </p:txBody>
      </p:sp>
      <p:sp>
        <p:nvSpPr>
          <p:cNvPr id="3" name="内容占位符 2"/>
          <p:cNvSpPr>
            <a:spLocks noGrp="1"/>
          </p:cNvSpPr>
          <p:nvPr>
            <p:ph idx="1"/>
          </p:nvPr>
        </p:nvSpPr>
        <p:spPr>
          <a:xfrm>
            <a:off x="838200" y="1757012"/>
            <a:ext cx="10374297" cy="1163545"/>
          </a:xfrm>
        </p:spPr>
        <p:txBody>
          <a:bodyPr>
            <a:normAutofit fontScale="92500" lnSpcReduction="20000"/>
          </a:bodyPr>
          <a:lstStyle/>
          <a:p>
            <a:r>
              <a:rPr lang="en-US" altLang="zh-CN" dirty="0" smtClean="0"/>
              <a:t>Ranging-based positioning and services </a:t>
            </a:r>
            <a:r>
              <a:rPr lang="en-US" altLang="zh-CN" dirty="0"/>
              <a:t>can be supported with or without 5G coverage.</a:t>
            </a:r>
            <a:endParaRPr lang="en-US" altLang="zh-CN" dirty="0" smtClean="0"/>
          </a:p>
          <a:p>
            <a:r>
              <a:rPr lang="en-US" altLang="zh-CN" dirty="0"/>
              <a:t>If licensed band is </a:t>
            </a:r>
            <a:r>
              <a:rPr lang="en-US" altLang="zh-CN" dirty="0" smtClean="0"/>
              <a:t>used, </a:t>
            </a:r>
            <a:r>
              <a:rPr lang="en-US" altLang="zh-CN" dirty="0"/>
              <a:t>it shall be fully under operator control</a:t>
            </a:r>
            <a:r>
              <a:rPr lang="en-US" altLang="zh-CN" dirty="0" smtClean="0"/>
              <a:t>.</a:t>
            </a:r>
          </a:p>
          <a:p>
            <a:endParaRPr lang="en-US" altLang="zh-CN" dirty="0" smtClean="0"/>
          </a:p>
          <a:p>
            <a:endParaRPr lang="en-US" altLang="zh-CN" dirty="0" smtClean="0"/>
          </a:p>
          <a:p>
            <a:endParaRPr lang="zh-CN" altLang="en-US" dirty="0"/>
          </a:p>
        </p:txBody>
      </p:sp>
      <p:sp>
        <p:nvSpPr>
          <p:cNvPr id="6" name="Rectangle 4"/>
          <p:cNvSpPr>
            <a:spLocks noChangeArrowheads="1"/>
          </p:cNvSpPr>
          <p:nvPr/>
        </p:nvSpPr>
        <p:spPr bwMode="auto">
          <a:xfrm>
            <a:off x="0" y="0"/>
            <a:ext cx="6223247" cy="51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41303" y="1069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60660011"/>
              </p:ext>
            </p:extLst>
          </p:nvPr>
        </p:nvGraphicFramePr>
        <p:xfrm>
          <a:off x="2298577" y="3219413"/>
          <a:ext cx="6914217" cy="2497806"/>
        </p:xfrm>
        <a:graphic>
          <a:graphicData uri="http://schemas.openxmlformats.org/presentationml/2006/ole">
            <mc:AlternateContent xmlns:mc="http://schemas.openxmlformats.org/markup-compatibility/2006">
              <mc:Choice xmlns:v="urn:schemas-microsoft-com:vml" Requires="v">
                <p:oleObj spid="_x0000_s2170" name="Visio" r:id="rId3" imgW="10915572" imgH="3930673" progId="Visio.Drawing.15">
                  <p:embed/>
                </p:oleObj>
              </mc:Choice>
              <mc:Fallback>
                <p:oleObj name="Visio" r:id="rId3" imgW="10915572" imgH="3930673" progId="Visio.Drawing.15">
                  <p:embed/>
                  <p:pic>
                    <p:nvPicPr>
                      <p:cNvPr id="0"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577" y="3219413"/>
                        <a:ext cx="6914217" cy="2497806"/>
                      </a:xfrm>
                      <a:prstGeom prst="rect">
                        <a:avLst/>
                      </a:prstGeom>
                      <a:noFill/>
                    </p:spPr>
                  </p:pic>
                </p:oleObj>
              </mc:Fallback>
            </mc:AlternateContent>
          </a:graphicData>
        </a:graphic>
      </p:graphicFrame>
      <p:sp>
        <p:nvSpPr>
          <p:cNvPr id="8" name="文本框 7"/>
          <p:cNvSpPr txBox="1"/>
          <p:nvPr/>
        </p:nvSpPr>
        <p:spPr>
          <a:xfrm>
            <a:off x="8407153" y="5831409"/>
            <a:ext cx="2343705" cy="369332"/>
          </a:xfrm>
          <a:prstGeom prst="rect">
            <a:avLst/>
          </a:prstGeom>
          <a:noFill/>
        </p:spPr>
        <p:txBody>
          <a:bodyPr wrap="square" rtlCol="0">
            <a:spAutoFit/>
          </a:bodyPr>
          <a:lstStyle/>
          <a:p>
            <a:r>
              <a:rPr lang="en-US" altLang="zh-CN" dirty="0" smtClean="0"/>
              <a:t>Source: TR 22.855</a:t>
            </a:r>
            <a:endParaRPr lang="zh-CN" altLang="en-US" dirty="0"/>
          </a:p>
        </p:txBody>
      </p:sp>
    </p:spTree>
    <p:extLst>
      <p:ext uri="{BB962C8B-B14F-4D97-AF65-F5344CB8AC3E}">
        <p14:creationId xmlns:p14="http://schemas.microsoft.com/office/powerpoint/2010/main" val="21078600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Related study in SA1</a:t>
            </a:r>
            <a:endParaRPr lang="zh-CN" altLang="en-US" dirty="0"/>
          </a:p>
        </p:txBody>
      </p:sp>
      <p:sp>
        <p:nvSpPr>
          <p:cNvPr id="3" name="内容占位符 2"/>
          <p:cNvSpPr>
            <a:spLocks noGrp="1"/>
          </p:cNvSpPr>
          <p:nvPr>
            <p:ph idx="1"/>
          </p:nvPr>
        </p:nvSpPr>
        <p:spPr/>
        <p:txBody>
          <a:bodyPr/>
          <a:lstStyle/>
          <a:p>
            <a:r>
              <a:rPr lang="en-US" altLang="zh-CN" dirty="0" smtClean="0"/>
              <a:t>The SA1 SID Ranging (SP-200575) has reached 80% completion up to SA#90e.</a:t>
            </a:r>
          </a:p>
          <a:p>
            <a:pPr lvl="1"/>
            <a:r>
              <a:rPr lang="en-GB" altLang="zh-CN" dirty="0"/>
              <a:t>Functional </a:t>
            </a:r>
            <a:r>
              <a:rPr lang="en-GB" altLang="zh-CN" dirty="0" smtClean="0"/>
              <a:t>requirements and </a:t>
            </a:r>
            <a:r>
              <a:rPr lang="en-GB" altLang="zh-CN" dirty="0"/>
              <a:t>Performance </a:t>
            </a:r>
            <a:r>
              <a:rPr lang="en-GB" altLang="zh-CN" dirty="0" smtClean="0"/>
              <a:t>requirements that have architecture impact are identified</a:t>
            </a:r>
          </a:p>
          <a:p>
            <a:r>
              <a:rPr lang="en-GB" altLang="zh-CN" dirty="0" smtClean="0"/>
              <a:t>TS 22.186 (</a:t>
            </a:r>
            <a:r>
              <a:rPr lang="en-GB" altLang="zh-CN" dirty="0"/>
              <a:t>Enhancement of 3GPP support for V2X scenarios</a:t>
            </a:r>
            <a:r>
              <a:rPr lang="en-GB" altLang="zh-CN" dirty="0" smtClean="0"/>
              <a:t>) has required that </a:t>
            </a:r>
            <a:r>
              <a:rPr lang="en-US" altLang="zh-CN" dirty="0" smtClean="0"/>
              <a:t>“The </a:t>
            </a:r>
            <a:r>
              <a:rPr lang="en-US" altLang="zh-CN" dirty="0"/>
              <a:t>3GPP system shall support relative lateral position accuracy of 0.1 m between UEs supporting V2X application</a:t>
            </a:r>
            <a:r>
              <a:rPr lang="en-US" altLang="zh-CN" dirty="0" smtClean="0"/>
              <a:t>.</a:t>
            </a:r>
          </a:p>
          <a:p>
            <a:pPr lvl="1"/>
            <a:r>
              <a:rPr lang="en-US" altLang="zh-CN" dirty="0" smtClean="0"/>
              <a:t>This is a R16 requirement, however, it has not been realized in R17.</a:t>
            </a:r>
            <a:endParaRPr lang="zh-CN" altLang="zh-CN" dirty="0"/>
          </a:p>
          <a:p>
            <a:endParaRPr lang="zh-CN" altLang="en-US" dirty="0"/>
          </a:p>
        </p:txBody>
      </p:sp>
    </p:spTree>
    <p:extLst>
      <p:ext uri="{BB962C8B-B14F-4D97-AF65-F5344CB8AC3E}">
        <p14:creationId xmlns:p14="http://schemas.microsoft.com/office/powerpoint/2010/main" val="26747112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4841</TotalTime>
  <Words>1673</Words>
  <Application>Microsoft Office PowerPoint</Application>
  <PresentationFormat>宽屏</PresentationFormat>
  <Paragraphs>109</Paragraphs>
  <Slides>19</Slides>
  <Notes>0</Notes>
  <HiddenSlides>0</HiddenSlides>
  <MMClips>0</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4" baseType="lpstr">
      <vt:lpstr>等线</vt:lpstr>
      <vt:lpstr>等线 Light</vt:lpstr>
      <vt:lpstr>Arial</vt:lpstr>
      <vt:lpstr>Office 主题​​</vt:lpstr>
      <vt:lpstr>Visio</vt:lpstr>
      <vt:lpstr>Study on Architecture Enhancement to support Ranging-based Positioning  and Services</vt:lpstr>
      <vt:lpstr>Definition of Ranging</vt:lpstr>
      <vt:lpstr>Use case 1 Smart Home TV control</vt:lpstr>
      <vt:lpstr>Use case 2 Remote Access Right authorization</vt:lpstr>
      <vt:lpstr>Use case 3 Museum Tour</vt:lpstr>
      <vt:lpstr>Use case 4 Pets positioning based on energy efficient ranging</vt:lpstr>
      <vt:lpstr>Use case 5 Immersive sound based on coordinated ranging</vt:lpstr>
      <vt:lpstr>Scenario</vt:lpstr>
      <vt:lpstr>Related study in SA1</vt:lpstr>
      <vt:lpstr>Authorization, Provisioning and Privacy</vt:lpstr>
      <vt:lpstr>Ranging device discovery and service execution</vt:lpstr>
      <vt:lpstr>Coordinated ranging among multiple UEs</vt:lpstr>
      <vt:lpstr>QoS Handling</vt:lpstr>
      <vt:lpstr>Ranging service exposure</vt:lpstr>
      <vt:lpstr>Energy efficiency</vt:lpstr>
      <vt:lpstr>Roaming and Interworking </vt:lpstr>
      <vt:lpstr>Operator control, management and charging </vt:lpstr>
      <vt:lpstr>Related Study in RAN2</vt:lpstr>
      <vt:lpstr>Conclusions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supporting Ranging Service</dc:title>
  <dc:creator>mi2</dc:creator>
  <cp:lastModifiedBy>mi2</cp:lastModifiedBy>
  <cp:revision>100</cp:revision>
  <dcterms:created xsi:type="dcterms:W3CDTF">2021-02-10T09:52:24Z</dcterms:created>
  <dcterms:modified xsi:type="dcterms:W3CDTF">2021-02-18T17:52:16Z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3e1f8bf477da4576a6c357368b7fb30e">
    <vt:lpwstr>CWMmJ/Q7uges7ZmwOdqogKgvYmzjKCs9O048d5yQSbFrlnoDTZ/JeOBRgPMncUsr8QjPEYXwAIcLbLF4yutCQWvqA==</vt:lpwstr>
  </property>
</Properties>
</file>